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3" autoAdjust="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E5E85F2-FCA9-4B43-8EB4-788501C16C5F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E99E528D-ADA0-46D9-A836-F0A586FC528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E85F2-FCA9-4B43-8EB4-788501C16C5F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528D-ADA0-46D9-A836-F0A586FC52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E85F2-FCA9-4B43-8EB4-788501C16C5F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528D-ADA0-46D9-A836-F0A586FC52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E85F2-FCA9-4B43-8EB4-788501C16C5F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528D-ADA0-46D9-A836-F0A586FC5289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E5E85F2-FCA9-4B43-8EB4-788501C16C5F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528D-ADA0-46D9-A836-F0A586FC5289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E85F2-FCA9-4B43-8EB4-788501C16C5F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528D-ADA0-46D9-A836-F0A586FC528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E85F2-FCA9-4B43-8EB4-788501C16C5F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528D-ADA0-46D9-A836-F0A586FC528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E5E85F2-FCA9-4B43-8EB4-788501C16C5F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528D-ADA0-46D9-A836-F0A586FC528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E85F2-FCA9-4B43-8EB4-788501C16C5F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528D-ADA0-46D9-A836-F0A586FC528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E5E85F2-FCA9-4B43-8EB4-788501C16C5F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528D-ADA0-46D9-A836-F0A586FC528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E5E85F2-FCA9-4B43-8EB4-788501C16C5F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E528D-ADA0-46D9-A836-F0A586FC528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AE5E85F2-FCA9-4B43-8EB4-788501C16C5F}" type="datetimeFigureOut">
              <a:rPr lang="en-US" smtClean="0"/>
              <a:t>4/30/2013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E99E528D-ADA0-46D9-A836-F0A586FC528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Ms. Henderson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odern No. 20" pitchFamily="18" charset="0"/>
              </a:rPr>
              <a:t>“Fallen” women and falling women</a:t>
            </a:r>
            <a:endParaRPr lang="en-US" dirty="0">
              <a:latin typeface="Modern No. 2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509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odern No. 20" pitchFamily="18" charset="0"/>
              </a:rPr>
              <a:t>The Cult of Ophelia</a:t>
            </a:r>
            <a:endParaRPr lang="en-US" dirty="0">
              <a:latin typeface="Modern No. 20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Ophelia was a sensation and preoccupation among the Victorians</a:t>
            </a:r>
          </a:p>
          <a:p>
            <a:r>
              <a:rPr lang="en-US" sz="2400" dirty="0" smtClean="0"/>
              <a:t>She is the quintessential drowned woman</a:t>
            </a:r>
          </a:p>
          <a:p>
            <a:r>
              <a:rPr lang="en-US" sz="2400" dirty="0" smtClean="0"/>
              <a:t>“The contrast between loveliness in death and guilt in life, between </a:t>
            </a:r>
            <a:r>
              <a:rPr lang="en-US" sz="2400" dirty="0" err="1" smtClean="0"/>
              <a:t>willessness</a:t>
            </a:r>
            <a:r>
              <a:rPr lang="en-US" sz="2400" dirty="0" smtClean="0"/>
              <a:t> and willingness, was what the Victorians wanted to see in art about suicidal women.  It amounted to a kind of necrophilia.”</a:t>
            </a:r>
          </a:p>
          <a:p>
            <a:r>
              <a:rPr lang="en-US" sz="2400" dirty="0" smtClean="0"/>
              <a:t>“[The Victorian attitude about female suicide] was the price of retaining the displacement of self-destruction to women in a patriarchal society that was dedicated to championing male mental and physical superiority and to rationalizing sexual differences.”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10498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Modern No. 20" pitchFamily="18" charset="0"/>
              </a:rPr>
              <a:t>Imagery of the feminine</a:t>
            </a:r>
            <a:endParaRPr lang="en-US" dirty="0">
              <a:latin typeface="Modern No. 20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Goddesses</a:t>
            </a:r>
          </a:p>
          <a:p>
            <a:r>
              <a:rPr lang="en-US" dirty="0" smtClean="0"/>
              <a:t>Circe and other sorceresses</a:t>
            </a:r>
          </a:p>
          <a:p>
            <a:r>
              <a:rPr lang="en-US" dirty="0" smtClean="0"/>
              <a:t>Diana (Artemis)</a:t>
            </a:r>
          </a:p>
          <a:p>
            <a:r>
              <a:rPr lang="en-US" dirty="0" smtClean="0"/>
              <a:t>Femme fatale: seductress, destroyer</a:t>
            </a:r>
          </a:p>
          <a:p>
            <a:r>
              <a:rPr lang="en-US" dirty="0" smtClean="0"/>
              <a:t>The devouring woman and her serpentine hair</a:t>
            </a:r>
          </a:p>
          <a:p>
            <a:r>
              <a:rPr lang="en-US" dirty="0" smtClean="0"/>
              <a:t>Woman as monster: vampire, harpy, siren, mermaid, succubus, medusa</a:t>
            </a:r>
          </a:p>
          <a:p>
            <a:r>
              <a:rPr lang="en-US" dirty="0" smtClean="0"/>
              <a:t>Judith, Salome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Ophelia</a:t>
            </a:r>
          </a:p>
          <a:p>
            <a:r>
              <a:rPr lang="en-US" dirty="0" smtClean="0"/>
              <a:t>Fallen woman</a:t>
            </a:r>
          </a:p>
          <a:p>
            <a:r>
              <a:rPr lang="en-US" dirty="0" smtClean="0"/>
              <a:t>The Woman destroyed by Love in all its Forms and Fates</a:t>
            </a:r>
          </a:p>
          <a:p>
            <a:r>
              <a:rPr lang="en-US" dirty="0" smtClean="0"/>
              <a:t>Women in chains: Andromeda, Iphigenia</a:t>
            </a:r>
          </a:p>
          <a:p>
            <a:r>
              <a:rPr lang="en-US" dirty="0" smtClean="0"/>
              <a:t>Dead woman in a boat</a:t>
            </a:r>
          </a:p>
          <a:p>
            <a:r>
              <a:rPr lang="en-US" dirty="0" smtClean="0"/>
              <a:t>Victims and martyrs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Female power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r>
              <a:rPr lang="en-US" dirty="0" smtClean="0"/>
              <a:t>Female powerlessness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135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Modern No. 20" pitchFamily="18" charset="0"/>
              </a:rPr>
              <a:t>Imagery of the feminine</a:t>
            </a:r>
            <a:endParaRPr lang="en-US" dirty="0">
              <a:latin typeface="Modern No. 20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Briarose</a:t>
            </a:r>
            <a:r>
              <a:rPr lang="en-US" dirty="0" smtClean="0"/>
              <a:t> or Sleeping Beauty</a:t>
            </a:r>
          </a:p>
          <a:p>
            <a:r>
              <a:rPr lang="en-US" dirty="0" smtClean="0"/>
              <a:t>Embowered maidens</a:t>
            </a:r>
          </a:p>
          <a:p>
            <a:r>
              <a:rPr lang="en-US" dirty="0" smtClean="0"/>
              <a:t>The Adoring Woman, waiting or abandoned</a:t>
            </a:r>
          </a:p>
          <a:p>
            <a:r>
              <a:rPr lang="en-US" dirty="0" smtClean="0"/>
              <a:t>Lady of </a:t>
            </a:r>
            <a:r>
              <a:rPr lang="en-US" dirty="0" err="1" smtClean="0"/>
              <a:t>Shalott</a:t>
            </a:r>
            <a:endParaRPr lang="en-US" dirty="0" smtClean="0"/>
          </a:p>
          <a:p>
            <a:r>
              <a:rPr lang="en-US" dirty="0" smtClean="0"/>
              <a:t>Odalisques and Orientalism</a:t>
            </a:r>
          </a:p>
          <a:p>
            <a:r>
              <a:rPr lang="en-US" dirty="0" smtClean="0"/>
              <a:t>Pre-Raphaelite women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1752600"/>
            <a:ext cx="4452932" cy="3323000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Objects of desire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900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9" t="2079" r="190" b="38799"/>
          <a:stretch/>
        </p:blipFill>
        <p:spPr>
          <a:xfrm>
            <a:off x="3352800" y="0"/>
            <a:ext cx="5791200" cy="6855823"/>
          </a:xfr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odern No. 20" pitchFamily="18" charset="0"/>
              </a:rPr>
              <a:t>The Pre-Raphaelite Woman</a:t>
            </a:r>
            <a:endParaRPr lang="en-US" dirty="0">
              <a:latin typeface="Modern No. 20" pitchFamily="18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Focus on the face</a:t>
            </a:r>
          </a:p>
          <a:p>
            <a:endParaRPr lang="en-US" sz="1800" dirty="0"/>
          </a:p>
          <a:p>
            <a:r>
              <a:rPr lang="en-US" sz="1800" dirty="0" smtClean="0"/>
              <a:t>Large, luminescent eyes</a:t>
            </a:r>
          </a:p>
          <a:p>
            <a:endParaRPr lang="en-US" sz="1800" dirty="0"/>
          </a:p>
          <a:p>
            <a:r>
              <a:rPr lang="en-US" sz="1800" dirty="0" smtClean="0"/>
              <a:t>A web of long hair, tendrils</a:t>
            </a:r>
          </a:p>
          <a:p>
            <a:endParaRPr lang="en-US" sz="1800" dirty="0"/>
          </a:p>
          <a:p>
            <a:r>
              <a:rPr lang="en-US" sz="1800" dirty="0" smtClean="0"/>
              <a:t>Powerful bodies, striking necks, stunning features</a:t>
            </a:r>
          </a:p>
          <a:p>
            <a:endParaRPr lang="en-US" sz="1800" dirty="0"/>
          </a:p>
          <a:p>
            <a:r>
              <a:rPr lang="en-US" sz="1800" dirty="0" smtClean="0"/>
              <a:t>Expressions embody enigma and distance</a:t>
            </a:r>
          </a:p>
          <a:p>
            <a:endParaRPr lang="en-US" sz="1800" dirty="0"/>
          </a:p>
          <a:p>
            <a:r>
              <a:rPr lang="en-US" sz="1800" dirty="0" smtClean="0"/>
              <a:t>Poses often static rather than active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51588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Modern No. 20" pitchFamily="18" charset="0"/>
              </a:rPr>
              <a:t>Dante Gabriel Rossetti, “Found”</a:t>
            </a:r>
            <a:endParaRPr lang="en-US" dirty="0">
              <a:latin typeface="Modern No. 20" pitchFamily="18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219200"/>
            <a:ext cx="4801004" cy="5559425"/>
          </a:xfrm>
        </p:spPr>
      </p:pic>
    </p:spTree>
    <p:extLst>
      <p:ext uri="{BB962C8B-B14F-4D97-AF65-F5344CB8AC3E}">
        <p14:creationId xmlns:p14="http://schemas.microsoft.com/office/powerpoint/2010/main" val="3599562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odern No. 20" pitchFamily="18" charset="0"/>
              </a:rPr>
              <a:t>The Fallen Woman</a:t>
            </a:r>
            <a:endParaRPr lang="en-US" dirty="0">
              <a:latin typeface="Modern No. 20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 figure especially prevalent in the Victorian mindset and featured often in Victorian art</a:t>
            </a:r>
          </a:p>
          <a:p>
            <a:r>
              <a:rPr lang="en-US" sz="2400" dirty="0" smtClean="0"/>
              <a:t>A woman who has lost her innocence</a:t>
            </a:r>
          </a:p>
          <a:p>
            <a:r>
              <a:rPr lang="en-US" sz="2400" dirty="0" smtClean="0"/>
              <a:t>Fallen from the grace of God</a:t>
            </a:r>
          </a:p>
          <a:p>
            <a:r>
              <a:rPr lang="en-US" sz="2400" dirty="0" smtClean="0"/>
              <a:t>Has relinquished her chastity</a:t>
            </a:r>
          </a:p>
          <a:p>
            <a:r>
              <a:rPr lang="en-US" sz="2400" dirty="0" smtClean="0"/>
              <a:t>A woman’s “fall” was viewed as both a cause and effect of prostitution</a:t>
            </a:r>
          </a:p>
          <a:p>
            <a:r>
              <a:rPr lang="en-US" sz="2400" dirty="0" smtClean="0"/>
              <a:t>Any clandestine behavior (especially cavorting in the woods!) could lead to the ruination of a young lady’s reputation.  If the poor lass had “fallen” in the eyes of her peers, the truth of her chastity – intact or otherwise – would be the first casualty.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72016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Modern No. 20" pitchFamily="18" charset="0"/>
              </a:rPr>
              <a:t>Suicide: “the female malady”</a:t>
            </a:r>
            <a:endParaRPr lang="en-US" sz="2800" dirty="0">
              <a:latin typeface="Modern No. 20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First, the reality: women in the 19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century consistently committed suicide at a lower rate than men</a:t>
            </a:r>
          </a:p>
          <a:p>
            <a:r>
              <a:rPr lang="en-US" sz="2000" dirty="0" smtClean="0"/>
              <a:t>Now, the myth!  One of the more pernicious methods of “</a:t>
            </a:r>
            <a:r>
              <a:rPr lang="en-US" sz="2000" dirty="0" err="1" smtClean="0"/>
              <a:t>othering</a:t>
            </a:r>
            <a:r>
              <a:rPr lang="en-US" sz="2000" dirty="0" smtClean="0"/>
              <a:t>” in the Victorian period was the perpetuation of suicide as a female condition</a:t>
            </a:r>
          </a:p>
          <a:p>
            <a:r>
              <a:rPr lang="en-US" sz="2000" dirty="0" smtClean="0"/>
              <a:t>Margaret </a:t>
            </a:r>
            <a:r>
              <a:rPr lang="en-US" sz="2000" dirty="0" err="1" smtClean="0"/>
              <a:t>Moyes</a:t>
            </a:r>
            <a:r>
              <a:rPr lang="en-US" sz="2000" dirty="0" smtClean="0"/>
              <a:t>’ suicide captured the (rather macabre) Victorian imagination</a:t>
            </a:r>
          </a:p>
          <a:p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0" r="15000"/>
          <a:stretch>
            <a:fillRect/>
          </a:stretch>
        </p:blipFill>
        <p:spPr>
          <a:xfrm>
            <a:off x="3409950" y="0"/>
            <a:ext cx="5734050" cy="6858000"/>
          </a:xfrm>
        </p:spPr>
      </p:pic>
    </p:spTree>
    <p:extLst>
      <p:ext uri="{BB962C8B-B14F-4D97-AF65-F5344CB8AC3E}">
        <p14:creationId xmlns:p14="http://schemas.microsoft.com/office/powerpoint/2010/main" val="911981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Modern No. 20" pitchFamily="18" charset="0"/>
              </a:rPr>
              <a:t>The (largely male) Victorian rationale for the “female malady”</a:t>
            </a:r>
            <a:endParaRPr lang="en-US" dirty="0">
              <a:latin typeface="Modern No. 20" pitchFamily="18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5330952"/>
          </a:xfrm>
        </p:spPr>
        <p:txBody>
          <a:bodyPr>
            <a:normAutofit/>
          </a:bodyPr>
          <a:lstStyle/>
          <a:p>
            <a:r>
              <a:rPr lang="en-US" dirty="0" smtClean="0"/>
              <a:t>More women were committed to asylums than men*; therefore, more women must have committed suicide.</a:t>
            </a:r>
          </a:p>
          <a:p>
            <a:r>
              <a:rPr lang="en-US" dirty="0" smtClean="0"/>
              <a:t>Woman is a lesser man, a weaker being, both physically and mentally; therefore, women would more easily fall victim to suicidal impulses.</a:t>
            </a:r>
          </a:p>
          <a:p>
            <a:r>
              <a:rPr lang="en-US" dirty="0" smtClean="0"/>
              <a:t>Women’s violent acts against themselves and others were the natural outcomes of their “indulgences” and their longing to “unsex” themselves (rejecting “the womanhood which God has given her”).</a:t>
            </a:r>
          </a:p>
          <a:p>
            <a:r>
              <a:rPr lang="en-US" dirty="0" smtClean="0"/>
              <a:t>Suicide was linked to “willful womanhood” and a woman’s capacity for “vengeful fury”.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* More women WERE committed to asylums, often diagnosed with hysteria or sexually deviant behavior.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554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7" r="4737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4" y="228601"/>
            <a:ext cx="2834640" cy="914400"/>
          </a:xfrm>
        </p:spPr>
        <p:txBody>
          <a:bodyPr anchor="t">
            <a:normAutofit/>
          </a:bodyPr>
          <a:lstStyle/>
          <a:p>
            <a:r>
              <a:rPr lang="en-US" sz="2800" dirty="0" smtClean="0">
                <a:latin typeface="Modern No. 20" pitchFamily="18" charset="0"/>
              </a:rPr>
              <a:t>Lovelorn suicide</a:t>
            </a:r>
            <a:endParaRPr lang="en-US" sz="2800" dirty="0">
              <a:latin typeface="Modern No. 20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74320" y="1143000"/>
            <a:ext cx="2834640" cy="54102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The question instantly asked of Margaret </a:t>
            </a:r>
            <a:r>
              <a:rPr lang="en-US" sz="1800" dirty="0" err="1" smtClean="0"/>
              <a:t>Moyes</a:t>
            </a:r>
            <a:r>
              <a:rPr lang="en-US" sz="1800" dirty="0" smtClean="0"/>
              <a:t> (and of all women who met a violent end) was “Was she crossed in love?”</a:t>
            </a:r>
          </a:p>
          <a:p>
            <a:endParaRPr lang="en-US" sz="1800" dirty="0"/>
          </a:p>
          <a:p>
            <a:r>
              <a:rPr lang="en-US" sz="1800" dirty="0" smtClean="0"/>
              <a:t>VR (Victorian Rationale): Because of their strong passions, women thwarted in love leapt to self-destructive behavior.</a:t>
            </a:r>
          </a:p>
          <a:p>
            <a:endParaRPr lang="en-US" sz="1800" dirty="0"/>
          </a:p>
          <a:p>
            <a:r>
              <a:rPr lang="en-US" sz="1800" dirty="0" smtClean="0"/>
              <a:t>VR: If a man had been a woman’s sole reason for existence, losing that man meant a woman’s indifference to life.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74759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733800" y="2286001"/>
            <a:ext cx="5129543" cy="3276600"/>
          </a:xfrm>
        </p:spPr>
        <p:txBody>
          <a:bodyPr>
            <a:normAutofit/>
          </a:bodyPr>
          <a:lstStyle/>
          <a:p>
            <a:r>
              <a:rPr lang="en-US" dirty="0" smtClean="0"/>
              <a:t>Seduced, “fallen” women were also supposed to have a propensity for suicide.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454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Modern No. 20" pitchFamily="18" charset="0"/>
              </a:rPr>
              <a:t>The Victorian Gentleman on Women</a:t>
            </a:r>
            <a:endParaRPr lang="en-US" dirty="0">
              <a:latin typeface="Modern No. 20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/>
              <a:t>“[Women possess] strong passions and intensely erotic tendencies, much muscular strength and a superior intelligence for the conception and execution of evil.”</a:t>
            </a:r>
            <a:endParaRPr lang="en-US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 smtClean="0"/>
              <a:t>“Once she gets the upper hand and flaunts, she’s the devil – there’s no other word for it, she’s the devil…as soon as you’ve taken pity on her she’s no longer to be pitied.  You’re the one to be pitied then.  And so she-wolves [grow] in the place of pet dogs.”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Cesare</a:t>
            </a:r>
            <a:r>
              <a:rPr lang="en-US" dirty="0" smtClean="0"/>
              <a:t> Lombroso, 19</a:t>
            </a:r>
            <a:r>
              <a:rPr lang="en-US" baseline="30000" dirty="0" smtClean="0"/>
              <a:t>th</a:t>
            </a:r>
            <a:r>
              <a:rPr lang="en-US" dirty="0" smtClean="0"/>
              <a:t> century criminologist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r>
              <a:rPr lang="en-US" dirty="0" smtClean="0"/>
              <a:t>Edward </a:t>
            </a:r>
            <a:r>
              <a:rPr lang="en-US" dirty="0" err="1" smtClean="0"/>
              <a:t>Burne</a:t>
            </a:r>
            <a:r>
              <a:rPr lang="en-US" dirty="0" smtClean="0"/>
              <a:t> Jones, painter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325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7" r="3067"/>
          <a:stretch>
            <a:fillRect/>
          </a:stretch>
        </p:blipFill>
        <p:spPr>
          <a:xfrm>
            <a:off x="3886200" y="0"/>
            <a:ext cx="4819650" cy="5764365"/>
          </a:xfr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76224" y="228601"/>
            <a:ext cx="2834640" cy="1066800"/>
          </a:xfrm>
        </p:spPr>
        <p:txBody>
          <a:bodyPr anchor="t"/>
          <a:lstStyle/>
          <a:p>
            <a:r>
              <a:rPr lang="en-US" dirty="0" smtClean="0">
                <a:latin typeface="Modern No. 20" pitchFamily="18" charset="0"/>
              </a:rPr>
              <a:t>The image of female suicide</a:t>
            </a:r>
            <a:endParaRPr lang="en-US" dirty="0">
              <a:latin typeface="Modern No. 20" pitchFamily="18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28600" y="1008965"/>
            <a:ext cx="2834640" cy="5334000"/>
          </a:xfrm>
        </p:spPr>
        <p:txBody>
          <a:bodyPr>
            <a:noAutofit/>
          </a:bodyPr>
          <a:lstStyle/>
          <a:p>
            <a:r>
              <a:rPr lang="en-US" sz="1900" dirty="0" smtClean="0"/>
              <a:t>A  proper lady knows that drowning is most poetic.  Falling from a height is also graceful and angelic.</a:t>
            </a:r>
          </a:p>
          <a:p>
            <a:endParaRPr lang="en-US" sz="1900" dirty="0"/>
          </a:p>
          <a:p>
            <a:r>
              <a:rPr lang="en-US" sz="1900" dirty="0" smtClean="0"/>
              <a:t>“Bloodier” suicides are braver and more manly.  Shooting oneself would be unseemly for a lady.</a:t>
            </a:r>
          </a:p>
          <a:p>
            <a:endParaRPr lang="en-US" sz="1900" dirty="0"/>
          </a:p>
          <a:p>
            <a:r>
              <a:rPr lang="en-US" sz="1900" dirty="0" smtClean="0"/>
              <a:t>If you would like to accentuate your feelings of desperation, trying throwing yourself into the Thames.  It is an effective symbol for “the end of the line”.</a:t>
            </a:r>
            <a:endParaRPr lang="en-US" sz="1900" dirty="0"/>
          </a:p>
        </p:txBody>
      </p:sp>
      <p:sp>
        <p:nvSpPr>
          <p:cNvPr id="11" name="TextBox 10"/>
          <p:cNvSpPr txBox="1"/>
          <p:nvPr/>
        </p:nvSpPr>
        <p:spPr>
          <a:xfrm>
            <a:off x="3657600" y="60198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young lady earns extra style points for falling from a bridge into the Thames.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535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odern No. 20" pitchFamily="18" charset="0"/>
              </a:rPr>
              <a:t>The Cult of Ophelia</a:t>
            </a:r>
            <a:endParaRPr lang="en-US" dirty="0">
              <a:latin typeface="Modern No. 20" pitchFamily="18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046" y="1298575"/>
            <a:ext cx="7025908" cy="4937125"/>
          </a:xfrm>
        </p:spPr>
      </p:pic>
    </p:spTree>
    <p:extLst>
      <p:ext uri="{BB962C8B-B14F-4D97-AF65-F5344CB8AC3E}">
        <p14:creationId xmlns:p14="http://schemas.microsoft.com/office/powerpoint/2010/main" val="3453960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81</TotalTime>
  <Words>833</Words>
  <Application>Microsoft Office PowerPoint</Application>
  <PresentationFormat>On-screen Show (4:3)</PresentationFormat>
  <Paragraphs>82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Soho</vt:lpstr>
      <vt:lpstr>“Fallen” women and falling women</vt:lpstr>
      <vt:lpstr>The Fallen Woman</vt:lpstr>
      <vt:lpstr>Suicide: “the female malady”</vt:lpstr>
      <vt:lpstr>The (largely male) Victorian rationale for the “female malady”</vt:lpstr>
      <vt:lpstr>Lovelorn suicide</vt:lpstr>
      <vt:lpstr>Seduced, “fallen” women were also supposed to have a propensity for suicide.</vt:lpstr>
      <vt:lpstr>The Victorian Gentleman on Women</vt:lpstr>
      <vt:lpstr>The image of female suicide</vt:lpstr>
      <vt:lpstr>The Cult of Ophelia</vt:lpstr>
      <vt:lpstr>The Cult of Ophelia</vt:lpstr>
      <vt:lpstr>Imagery of the feminine</vt:lpstr>
      <vt:lpstr>Imagery of the feminine</vt:lpstr>
      <vt:lpstr>The Pre-Raphaelite Woman</vt:lpstr>
      <vt:lpstr>Dante Gabriel Rossetti, “Found”</vt:lpstr>
    </vt:vector>
  </TitlesOfParts>
  <Company>Lawrence Township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“Fallen” women and falling women</dc:title>
  <dc:creator>Windows User</dc:creator>
  <cp:lastModifiedBy>Windows User</cp:lastModifiedBy>
  <cp:revision>8</cp:revision>
  <dcterms:created xsi:type="dcterms:W3CDTF">2013-04-30T12:05:39Z</dcterms:created>
  <dcterms:modified xsi:type="dcterms:W3CDTF">2013-04-30T13:27:09Z</dcterms:modified>
</cp:coreProperties>
</file>